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Breyta stílum aðaltexta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Breyta stílum aðaltexta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s-IS" smtClean="0"/>
              <a:t>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Sameining og klofningur í Evrópu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Orsök og afleiðing breytinga.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985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is-IS" dirty="0" smtClean="0"/>
              <a:t>Evrópu-</a:t>
            </a:r>
            <a:br>
              <a:rPr lang="is-IS" dirty="0" smtClean="0"/>
            </a:br>
            <a:r>
              <a:rPr lang="is-IS" dirty="0" smtClean="0"/>
              <a:t>sambandið</a:t>
            </a:r>
            <a:br>
              <a:rPr lang="is-IS" dirty="0" smtClean="0"/>
            </a:br>
            <a:r>
              <a:rPr lang="is-IS" dirty="0" smtClean="0"/>
              <a:t>(ESB)</a:t>
            </a:r>
            <a:br>
              <a:rPr lang="is-IS" dirty="0" smtClean="0"/>
            </a:br>
            <a:r>
              <a:rPr lang="is-IS" dirty="0"/>
              <a:t/>
            </a:r>
            <a:br>
              <a:rPr lang="is-IS" dirty="0"/>
            </a:br>
            <a:r>
              <a:rPr lang="is-IS" dirty="0" err="1" smtClean="0"/>
              <a:t>European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err="1" smtClean="0"/>
              <a:t>Union</a:t>
            </a:r>
            <a:r>
              <a:rPr lang="is-IS" dirty="0" smtClean="0"/>
              <a:t> (EU)</a:t>
            </a:r>
            <a:endParaRPr lang="is-IS" dirty="0"/>
          </a:p>
        </p:txBody>
      </p:sp>
      <p:pic>
        <p:nvPicPr>
          <p:cNvPr id="1026" name="Picture 2" descr="https://upload.wikimedia.org/wikipedia/commons/thumb/6/65/BlueEurozone.svg/800px-BlueEurozon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01" y="-234061"/>
            <a:ext cx="7635627" cy="709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1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Upprifjun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Eftir fyrri heimsstyrjöldina voru Þjóðverjar látnir…</a:t>
            </a:r>
          </a:p>
          <a:p>
            <a:pPr lvl="1"/>
            <a:r>
              <a:rPr lang="is-IS" dirty="0" smtClean="0"/>
              <a:t>bera ábyrgð á stríðinu</a:t>
            </a:r>
          </a:p>
          <a:p>
            <a:pPr lvl="1"/>
            <a:r>
              <a:rPr lang="is-IS" dirty="0" smtClean="0"/>
              <a:t>borga háar stríðsskaðabætur</a:t>
            </a:r>
          </a:p>
          <a:p>
            <a:pPr lvl="1"/>
            <a:r>
              <a:rPr lang="is-IS" dirty="0" smtClean="0"/>
              <a:t>minnka her sinn</a:t>
            </a:r>
          </a:p>
          <a:p>
            <a:pPr lvl="1"/>
            <a:r>
              <a:rPr lang="is-IS" dirty="0" smtClean="0"/>
              <a:t>missa landsvæði sín</a:t>
            </a:r>
          </a:p>
          <a:p>
            <a:pPr lvl="1"/>
            <a:endParaRPr lang="is-IS" dirty="0"/>
          </a:p>
          <a:p>
            <a:r>
              <a:rPr lang="is-IS" dirty="0" smtClean="0"/>
              <a:t>Eftir fyrri heimsstyrjöldina fóru allir í sitt hvora áttina og það varð til þess að annað stríð braust </a:t>
            </a:r>
            <a:r>
              <a:rPr lang="is-IS" dirty="0" err="1" smtClean="0"/>
              <a:t>út</a:t>
            </a:r>
            <a:endParaRPr lang="is-IS" dirty="0" smtClean="0"/>
          </a:p>
          <a:p>
            <a:r>
              <a:rPr lang="is-IS" dirty="0" smtClean="0"/>
              <a:t>Eftir síðari heimsstyrjöldina fóru allir í samstarf og það varð til þess að friður ríkti um álfuna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985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Alsace-Lorraine</a:t>
            </a:r>
            <a:r>
              <a:rPr lang="is-IS" dirty="0" smtClean="0"/>
              <a:t>/</a:t>
            </a:r>
            <a:br>
              <a:rPr lang="is-IS" dirty="0" smtClean="0"/>
            </a:br>
            <a:r>
              <a:rPr lang="is-IS" dirty="0" err="1" smtClean="0"/>
              <a:t>Elsass-Lothringen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/>
              <a:t/>
            </a:r>
            <a:br>
              <a:rPr lang="is-IS" dirty="0"/>
            </a:br>
            <a:r>
              <a:rPr lang="is-IS" dirty="0" smtClean="0"/>
              <a:t>Kol og stál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Svæði með miklum náttúruauðlindum (járn og kol) sem nú tilheyrir Frakklandi en hafði áður tilheyrt Þýskalandi og þessar tvær þjóðir hafa barist um í stríðum. </a:t>
            </a:r>
          </a:p>
          <a:p>
            <a:endParaRPr lang="is-IS" dirty="0"/>
          </a:p>
          <a:p>
            <a:r>
              <a:rPr lang="is-IS" dirty="0" smtClean="0"/>
              <a:t>9. maí. Evrópudagurinn. </a:t>
            </a:r>
            <a:r>
              <a:rPr lang="is-IS" dirty="0" err="1" smtClean="0"/>
              <a:t>Robert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dirty="0" err="1" smtClean="0"/>
              <a:t>Schuman</a:t>
            </a:r>
            <a:r>
              <a:rPr lang="is-IS" dirty="0" smtClean="0"/>
              <a:t> hélt ræðu um mikilvægi </a:t>
            </a:r>
            <a:br>
              <a:rPr lang="is-IS" dirty="0" smtClean="0"/>
            </a:br>
            <a:r>
              <a:rPr lang="is-IS" dirty="0" smtClean="0"/>
              <a:t>samvinnu Frakklands og Þýskalands </a:t>
            </a:r>
            <a:br>
              <a:rPr lang="is-IS" dirty="0" smtClean="0"/>
            </a:br>
            <a:r>
              <a:rPr lang="is-IS" dirty="0" smtClean="0"/>
              <a:t>og markar upphaf Evrópu-</a:t>
            </a:r>
            <a:br>
              <a:rPr lang="is-IS" dirty="0" smtClean="0"/>
            </a:br>
            <a:r>
              <a:rPr lang="is-IS" dirty="0" smtClean="0"/>
              <a:t>samvinnunnar. </a:t>
            </a:r>
          </a:p>
          <a:p>
            <a:r>
              <a:rPr lang="is-IS" dirty="0" smtClean="0"/>
              <a:t>Kola og stálavinnsla sett undir </a:t>
            </a:r>
            <a:br>
              <a:rPr lang="is-IS" dirty="0" smtClean="0"/>
            </a:br>
            <a:r>
              <a:rPr lang="is-IS" dirty="0" smtClean="0"/>
              <a:t>sameiginlega stjórn Frakka og </a:t>
            </a:r>
            <a:br>
              <a:rPr lang="is-IS" dirty="0" smtClean="0"/>
            </a:br>
            <a:r>
              <a:rPr lang="is-IS" dirty="0" smtClean="0"/>
              <a:t>Þjóðverja</a:t>
            </a:r>
          </a:p>
          <a:p>
            <a:r>
              <a:rPr lang="is-IS" dirty="0" smtClean="0"/>
              <a:t>Fleiri þjóðir komu með og með þessu</a:t>
            </a:r>
            <a:br>
              <a:rPr lang="is-IS" dirty="0" smtClean="0"/>
            </a:br>
            <a:r>
              <a:rPr lang="is-IS" dirty="0" smtClean="0"/>
              <a:t>voru sex lönd komin með</a:t>
            </a:r>
            <a:br>
              <a:rPr lang="is-IS" dirty="0" smtClean="0"/>
            </a:br>
            <a:r>
              <a:rPr lang="is-IS" dirty="0" smtClean="0"/>
              <a:t>sameiginlegan markað með kol og stál</a:t>
            </a:r>
            <a:endParaRPr lang="is-IS" dirty="0"/>
          </a:p>
        </p:txBody>
      </p:sp>
      <p:pic>
        <p:nvPicPr>
          <p:cNvPr id="4" name="Picture 2" descr="Alsace-Lorraine | territory, France |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702" y="2198389"/>
            <a:ext cx="3357153" cy="31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11 Interesting Facts about Coal | Escape Tactic Escape Ro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70" y="4093029"/>
            <a:ext cx="2999318" cy="200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5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2800" dirty="0" err="1" smtClean="0"/>
              <a:t>Rómarsamingurinn</a:t>
            </a:r>
            <a:r>
              <a:rPr lang="is-IS" sz="2800" dirty="0" smtClean="0"/>
              <a:t> 1957</a:t>
            </a:r>
            <a:endParaRPr lang="is-IS" sz="2800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Kola- og stálsambandið gekk svo vel að 1957 ákváðu aðildarþjóðir að víkka samstarfið </a:t>
            </a:r>
            <a:r>
              <a:rPr lang="is-IS" dirty="0" err="1" smtClean="0"/>
              <a:t>út</a:t>
            </a:r>
            <a:r>
              <a:rPr lang="is-IS" dirty="0" smtClean="0"/>
              <a:t>.</a:t>
            </a:r>
          </a:p>
          <a:p>
            <a:r>
              <a:rPr lang="is-IS" dirty="0" smtClean="0"/>
              <a:t>Belgía, Frakkland, Holland, Ítalía, Lúxemborg og </a:t>
            </a:r>
            <a:r>
              <a:rPr lang="is-IS" dirty="0" err="1" smtClean="0"/>
              <a:t>V-Þýskaland</a:t>
            </a:r>
            <a:r>
              <a:rPr lang="is-IS" dirty="0" smtClean="0"/>
              <a:t> undirrituðu sáttmála sem átti að tryggja varanlegan frið í álfunni.</a:t>
            </a:r>
          </a:p>
          <a:p>
            <a:r>
              <a:rPr lang="is-IS" dirty="0" smtClean="0"/>
              <a:t>Samningurinn gekk </a:t>
            </a:r>
            <a:r>
              <a:rPr lang="is-IS" dirty="0" err="1" smtClean="0"/>
              <a:t>út</a:t>
            </a:r>
            <a:r>
              <a:rPr lang="is-IS" dirty="0" smtClean="0"/>
              <a:t> á að hafa sameiginlegan markað með vörur og þjónustu (ekki bara kol og stál)</a:t>
            </a:r>
          </a:p>
          <a:p>
            <a:endParaRPr lang="is-IS" dirty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4" name="AutoShape 2" descr="Treaty of Rome celebrates its 60th anniversary - Asset Publis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89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Fjórfrelsið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b="1" dirty="0" smtClean="0"/>
              <a:t>Með </a:t>
            </a:r>
            <a:r>
              <a:rPr lang="is-IS" b="1" dirty="0" err="1" smtClean="0"/>
              <a:t>Maastricht</a:t>
            </a:r>
            <a:r>
              <a:rPr lang="is-IS" b="1" dirty="0" smtClean="0"/>
              <a:t> samningnum 1991 (gekk í gildi 1993) var samvinna aukin verulega.</a:t>
            </a:r>
          </a:p>
          <a:p>
            <a:endParaRPr lang="is-IS" dirty="0" smtClean="0"/>
          </a:p>
          <a:p>
            <a:r>
              <a:rPr lang="is-IS" dirty="0" smtClean="0"/>
              <a:t>Frjálst flæði vöru (engir tollar og gjöld milli landa)</a:t>
            </a:r>
          </a:p>
          <a:p>
            <a:r>
              <a:rPr lang="is-IS" dirty="0" smtClean="0"/>
              <a:t>Frjálst flæði launafólks (fólk innan ESB getur unnið í hinum löndunum)</a:t>
            </a:r>
            <a:endParaRPr lang="is-IS" dirty="0"/>
          </a:p>
          <a:p>
            <a:r>
              <a:rPr lang="is-IS" dirty="0" smtClean="0"/>
              <a:t>Frjálst flæði þjónustu (hægt að stofna fyrirtæki í hinum ESB ríkjunum)</a:t>
            </a:r>
            <a:endParaRPr lang="is-IS" dirty="0"/>
          </a:p>
          <a:p>
            <a:r>
              <a:rPr lang="is-IS" dirty="0" smtClean="0"/>
              <a:t>Frjálst flæði fjármagns (peninga má flytja milli landa)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0169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EFTA og EES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EFTA – fríverslunarbandalag eða efnahagssamvinna utan Evrópusambandsins. </a:t>
            </a:r>
          </a:p>
          <a:p>
            <a:r>
              <a:rPr lang="is-IS" dirty="0" smtClean="0"/>
              <a:t>Eingöngu Ísland, Noregur, Sviss og Liechtenstein eru í EFTA </a:t>
            </a:r>
          </a:p>
          <a:p>
            <a:r>
              <a:rPr lang="is-IS" dirty="0" smtClean="0"/>
              <a:t>EES (Evrópska efnahagssvæðið) ESB+EFTA –Sviss = EES </a:t>
            </a:r>
          </a:p>
          <a:p>
            <a:r>
              <a:rPr lang="is-IS" dirty="0" smtClean="0"/>
              <a:t>EES eru líka með </a:t>
            </a:r>
            <a:r>
              <a:rPr lang="is-IS" dirty="0" err="1" smtClean="0"/>
              <a:t>fjórfrelsi</a:t>
            </a:r>
            <a:r>
              <a:rPr lang="is-IS" dirty="0" smtClean="0"/>
              <a:t> en setja sambandinu ekki lög og reglur. </a:t>
            </a:r>
          </a:p>
        </p:txBody>
      </p:sp>
    </p:spTree>
    <p:extLst>
      <p:ext uri="{BB962C8B-B14F-4D97-AF65-F5344CB8AC3E}">
        <p14:creationId xmlns:p14="http://schemas.microsoft.com/office/powerpoint/2010/main" val="15650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Schengen</a:t>
            </a:r>
            <a:r>
              <a:rPr lang="is-IS" dirty="0" smtClean="0"/>
              <a:t> og Evra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Schengen</a:t>
            </a:r>
            <a:r>
              <a:rPr lang="is-IS" dirty="0" smtClean="0"/>
              <a:t> samkomulagið gengur </a:t>
            </a:r>
            <a:r>
              <a:rPr lang="is-IS" dirty="0" err="1" smtClean="0"/>
              <a:t>út</a:t>
            </a:r>
            <a:r>
              <a:rPr lang="is-IS" dirty="0" smtClean="0"/>
              <a:t> á að íbúar Evrópu geti ferðast milli ESB landa án þess að sýna vegabréf. </a:t>
            </a:r>
          </a:p>
          <a:p>
            <a:r>
              <a:rPr lang="is-IS" dirty="0" smtClean="0"/>
              <a:t>Evran er sameiginlegur gjaldmiðill sem hægt er að borga með í löndum ESB. Ekki eru öll lönd með í þessu myntbandalagi en </a:t>
            </a:r>
            <a:r>
              <a:rPr lang="is-IS" dirty="0" err="1" smtClean="0"/>
              <a:t>þó</a:t>
            </a:r>
            <a:r>
              <a:rPr lang="is-IS" dirty="0" smtClean="0"/>
              <a:t> er oft hægt að borga með gjaldmiðlinum í þeim ESB löndum sem standa fyrir utan. </a:t>
            </a:r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AutoShape 2" descr="Déjà vu on coronabonds: why the euro will never be safe - The New ..."/>
          <p:cNvSpPr>
            <a:spLocks noChangeAspect="1" noChangeArrowheads="1"/>
          </p:cNvSpPr>
          <p:nvPr/>
        </p:nvSpPr>
        <p:spPr bwMode="auto">
          <a:xfrm>
            <a:off x="5375967" y="5050992"/>
            <a:ext cx="2138737" cy="213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5" name="AutoShape 4" descr="Déjà vu on coronabonds: why the euro will never be safe - The New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277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Ísland í ESB?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ESB er með þrjár meginstoðir</a:t>
            </a:r>
          </a:p>
          <a:p>
            <a:pPr lvl="1"/>
            <a:r>
              <a:rPr lang="is-IS" dirty="0" smtClean="0"/>
              <a:t>Sameiginlegur innri markaður (</a:t>
            </a:r>
            <a:r>
              <a:rPr lang="is-IS" dirty="0" err="1" smtClean="0"/>
              <a:t>þjónusta-peningur-fólk-vara</a:t>
            </a:r>
            <a:r>
              <a:rPr lang="is-IS" dirty="0" smtClean="0"/>
              <a:t>)</a:t>
            </a:r>
          </a:p>
          <a:p>
            <a:pPr lvl="2"/>
            <a:r>
              <a:rPr lang="is-IS" dirty="0" smtClean="0"/>
              <a:t>Og samstarf </a:t>
            </a:r>
            <a:r>
              <a:rPr lang="is-IS" dirty="0"/>
              <a:t>á sviði landbúnaðar- og </a:t>
            </a:r>
            <a:r>
              <a:rPr lang="is-IS" dirty="0" smtClean="0"/>
              <a:t>sjávarútvegsmála</a:t>
            </a:r>
          </a:p>
          <a:p>
            <a:pPr lvl="1"/>
            <a:r>
              <a:rPr lang="is-IS" dirty="0" smtClean="0"/>
              <a:t>Sameiginleg varnarmálastefna</a:t>
            </a:r>
          </a:p>
          <a:p>
            <a:pPr lvl="1"/>
            <a:r>
              <a:rPr lang="is-IS" dirty="0" smtClean="0"/>
              <a:t>Samstarf í innanríkis- og dómsmálum</a:t>
            </a:r>
          </a:p>
          <a:p>
            <a:endParaRPr lang="is-IS" dirty="0"/>
          </a:p>
          <a:p>
            <a:r>
              <a:rPr lang="is-IS" dirty="0" smtClean="0"/>
              <a:t>Ísland er með allt þetta, nema samstarf á sviði landbúnaðar- og sjávarútvegsmála</a:t>
            </a:r>
          </a:p>
          <a:p>
            <a:endParaRPr lang="is-IS" dirty="0"/>
          </a:p>
          <a:p>
            <a:r>
              <a:rPr lang="is-IS" dirty="0" smtClean="0"/>
              <a:t>Umsókn 2010 (Samfylking og VG) – dregin til baka 2013 (Framsókn og Sjálfstæðisflokkur)</a:t>
            </a:r>
          </a:p>
        </p:txBody>
      </p:sp>
    </p:spTree>
    <p:extLst>
      <p:ext uri="{BB962C8B-B14F-4D97-AF65-F5344CB8AC3E}">
        <p14:creationId xmlns:p14="http://schemas.microsoft.com/office/powerpoint/2010/main" val="19225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mi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172</TotalTime>
  <Words>464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Rammi</vt:lpstr>
      <vt:lpstr>Sameining og klofningur í Evrópu</vt:lpstr>
      <vt:lpstr>Evrópu- sambandið (ESB)  European Union (EU)</vt:lpstr>
      <vt:lpstr>Upprifjun</vt:lpstr>
      <vt:lpstr>Alsace-Lorraine/ Elsass-Lothringen  Kol og stál</vt:lpstr>
      <vt:lpstr>Rómarsamingurinn 1957</vt:lpstr>
      <vt:lpstr>Fjórfrelsið</vt:lpstr>
      <vt:lpstr>EFTA og EES</vt:lpstr>
      <vt:lpstr>Schengen og Evra</vt:lpstr>
      <vt:lpstr>Ísland í ESB?</vt:lpstr>
    </vt:vector>
  </TitlesOfParts>
  <Company>GB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Sameining og klofningur í Evrópu</dc:title>
  <dc:creator>Kristjana F Sigursteinsdóttir</dc:creator>
  <cp:lastModifiedBy>Hilmar Þór Sigurjónsson</cp:lastModifiedBy>
  <cp:revision>12</cp:revision>
  <dcterms:created xsi:type="dcterms:W3CDTF">2020-05-04T14:55:07Z</dcterms:created>
  <dcterms:modified xsi:type="dcterms:W3CDTF">2020-05-12T09:25:02Z</dcterms:modified>
</cp:coreProperties>
</file>